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93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97" r:id="rId28"/>
    <p:sldId id="282" r:id="rId29"/>
    <p:sldId id="294" r:id="rId30"/>
    <p:sldId id="296" r:id="rId31"/>
    <p:sldId id="283" r:id="rId32"/>
    <p:sldId id="295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82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131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209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7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14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7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905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913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18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6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95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FD013-7735-4825-98BB-AB5580671157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F9AD7-84C7-4E8E-B274-0D5719502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107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TỔN THƯƠNG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MẠCH MÁU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596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VẾT THƯƠNG MẠCH MÁU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TỔN THƯƠNG TRỰC TIẾP RÁCH , ĐỨT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BIỂU HIỆN LS KHÔNG PHẢI LUÔN </a:t>
            </a:r>
            <a:r>
              <a:rPr lang="en-US" b="1" dirty="0" err="1" smtClean="0">
                <a:latin typeface="Times New Roman" pitchFamily="18" charset="0"/>
                <a:cs typeface="Times New Roman" pitchFamily="18" charset="0"/>
              </a:rPr>
              <a:t>LUÔN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 RÕ RÀNG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GIẢ PHÌNH HAY THÔNG ĐỘNG TĨNH MẠCH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TỶ LỆ CẮT CHI 9%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428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u="sng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KHÁM LÂM SÀNG</a:t>
            </a:r>
          </a:p>
        </p:txBody>
      </p:sp>
      <p:sp>
        <p:nvSpPr>
          <p:cNvPr id="1331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u="sng" dirty="0" smtClean="0">
                <a:solidFill>
                  <a:schemeClr val="tx2"/>
                </a:solidFill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DẤU HIỆU CỨNG</a:t>
            </a:r>
          </a:p>
        </p:txBody>
      </p:sp>
      <p:sp>
        <p:nvSpPr>
          <p:cNvPr id="13316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MÁU CHẨY THEO NHỊP</a:t>
            </a:r>
          </a:p>
          <a:p>
            <a:pPr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MÁU TỤ NẨY THEO MẠCH</a:t>
            </a:r>
          </a:p>
          <a:p>
            <a:pPr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RUNG MIU </a:t>
            </a:r>
          </a:p>
          <a:p>
            <a:pPr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MẤT MẠCH CHI</a:t>
            </a:r>
          </a:p>
        </p:txBody>
      </p:sp>
      <p:sp>
        <p:nvSpPr>
          <p:cNvPr id="13317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572000" y="1524000"/>
            <a:ext cx="4041775" cy="639763"/>
          </a:xfrm>
        </p:spPr>
        <p:txBody>
          <a:bodyPr/>
          <a:lstStyle/>
          <a:p>
            <a:r>
              <a:rPr lang="en-US" altLang="en-US" u="sng" dirty="0" smtClean="0">
                <a:solidFill>
                  <a:schemeClr val="tx2"/>
                </a:solidFill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DẤU HIỆU MỀM</a:t>
            </a:r>
          </a:p>
        </p:txBody>
      </p:sp>
      <p:sp>
        <p:nvSpPr>
          <p:cNvPr id="13318" name="Content Placeholder 6"/>
          <p:cNvSpPr>
            <a:spLocks noGrp="1"/>
          </p:cNvSpPr>
          <p:nvPr>
            <p:ph sz="quarter" idx="4"/>
          </p:nvPr>
        </p:nvSpPr>
        <p:spPr>
          <a:xfrm>
            <a:off x="4191000" y="2057400"/>
            <a:ext cx="4575175" cy="3951288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NHIỆT ĐỘ CHI KHÔNG ĐỐI XỨNG</a:t>
            </a:r>
          </a:p>
          <a:p>
            <a:pPr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MẠCH KHÔNG CÂN ĐỐI</a:t>
            </a:r>
          </a:p>
          <a:p>
            <a:pPr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TỔN THƯƠNG TK LIÊN HỆ</a:t>
            </a:r>
          </a:p>
          <a:p>
            <a:pPr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BỆNH SỬ CÓ MÁU CHẨY SAU CHẤN THƯƠNG</a:t>
            </a:r>
          </a:p>
        </p:txBody>
      </p:sp>
      <p:sp>
        <p:nvSpPr>
          <p:cNvPr id="13319" name="TextBox 7"/>
          <p:cNvSpPr txBox="1">
            <a:spLocks noChangeArrowheads="1"/>
          </p:cNvSpPr>
          <p:nvPr/>
        </p:nvSpPr>
        <p:spPr bwMode="auto">
          <a:xfrm>
            <a:off x="7391400" y="6477000"/>
            <a:ext cx="15700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2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>
              <a:defRPr sz="28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r>
              <a:rPr lang="en-US" altLang="en-US" sz="1000">
                <a:latin typeface="Arial" charset="0"/>
              </a:rPr>
              <a:t>Hafez et al J Vas Surg 2001</a:t>
            </a:r>
          </a:p>
        </p:txBody>
      </p:sp>
    </p:spTree>
    <p:extLst>
      <p:ext uri="{BB962C8B-B14F-4D97-AF65-F5344CB8AC3E}">
        <p14:creationId xmlns:p14="http://schemas.microsoft.com/office/powerpoint/2010/main" val="3227091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6"/>
          <p:cNvSpPr>
            <a:spLocks noGrp="1"/>
          </p:cNvSpPr>
          <p:nvPr>
            <p:ph type="title"/>
          </p:nvPr>
        </p:nvSpPr>
        <p:spPr>
          <a:xfrm>
            <a:off x="533400" y="685800"/>
            <a:ext cx="8229600" cy="1143000"/>
          </a:xfrm>
        </p:spPr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LƯU Ý</a:t>
            </a:r>
          </a:p>
        </p:txBody>
      </p:sp>
      <p:sp>
        <p:nvSpPr>
          <p:cNvPr id="14339" name="Content Placeholder 7"/>
          <p:cNvSpPr>
            <a:spLocks noGrp="1"/>
          </p:cNvSpPr>
          <p:nvPr>
            <p:ph idx="1"/>
          </p:nvPr>
        </p:nvSpPr>
        <p:spPr>
          <a:xfrm>
            <a:off x="762000" y="1524000"/>
            <a:ext cx="7772400" cy="4114800"/>
          </a:xfrm>
        </p:spPr>
        <p:txBody>
          <a:bodyPr>
            <a:normAutofit/>
          </a:bodyPr>
          <a:lstStyle/>
          <a:p>
            <a:pPr marL="0" indent="0" algn="ctr"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 marL="0" indent="0" algn="ctr"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 marL="0" indent="0" algn="ctr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DIỄN TIẾN TỔN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THƯƠNG MẠCH MÁU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HAY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THAY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ĐỔI</a:t>
            </a:r>
          </a:p>
          <a:p>
            <a:pPr marL="0" indent="0" algn="ctr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CẦN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PHẢI KHÁM LẠI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THƯỜNG XUYÊN</a:t>
            </a: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455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XỬ TRÍ CẤP CỨU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KIỂM SOÁT CẦM MÁU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BĂNG ÉP CÓ TRỌNG ĐIỂM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ĐẶT DÂY THẮT</a:t>
            </a: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HỒI SỨC BÙ DỊCH</a:t>
            </a: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CỐ ĐỊNH XƯƠNG GẪY</a:t>
            </a: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ĐÁNH GIÁ LẠI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910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CHỈ SỐ CỔ CHÂN CÁNH TAY (ABI)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1" y="1600200"/>
            <a:ext cx="8774112" cy="4525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CHỈ ĐỊNH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MẠCH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KHÔNG CÂN ĐỐI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DẤU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HIỆU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MỀM</a:t>
            </a: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GẪY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MÂM CHẦY NẶNG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TRẬT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KHỚP 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GỐI</a:t>
            </a: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KHẢO SÁT HÌNH ẢNH HỌC NẾU ABI &lt;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0.9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ABI KHÔNG XÁC ĐỊNH MỨC ĐỘ VÀ VỊ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TRÍ TỔN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THƯƠNG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388" name="TextBox 3"/>
          <p:cNvSpPr txBox="1">
            <a:spLocks noChangeArrowheads="1"/>
          </p:cNvSpPr>
          <p:nvPr/>
        </p:nvSpPr>
        <p:spPr bwMode="auto">
          <a:xfrm>
            <a:off x="6400800" y="6477000"/>
            <a:ext cx="2601913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2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>
              <a:defRPr sz="28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r>
              <a:rPr lang="en-US" altLang="en-US" sz="1000">
                <a:latin typeface="Arial" charset="0"/>
              </a:rPr>
              <a:t>Lynch et al Ann Surg 1991, Mills et al JOT 2004</a:t>
            </a:r>
          </a:p>
        </p:txBody>
      </p:sp>
    </p:spTree>
    <p:extLst>
      <p:ext uri="{BB962C8B-B14F-4D97-AF65-F5344CB8AC3E}">
        <p14:creationId xmlns:p14="http://schemas.microsoft.com/office/powerpoint/2010/main" val="226488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ABI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LỢI ÍCH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RẺ, DỄ THỰC HIỆN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GIÁ TRỊ TIÊN ĐOÁN ÂM 96% -100%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HẠN CHẾ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TỔN THƯƠNG TĨNH MẠCH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DƯƠNG TÍNH GIẢ KHI CO THẮT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ĐỘNGMẠCH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TỔN THƯƠNG KHÔNG ĐẶT BAO ĐO ĐƯỢC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412" name="TextBox 3"/>
          <p:cNvSpPr txBox="1">
            <a:spLocks noChangeArrowheads="1"/>
          </p:cNvSpPr>
          <p:nvPr/>
        </p:nvSpPr>
        <p:spPr bwMode="auto">
          <a:xfrm>
            <a:off x="6553200" y="6477000"/>
            <a:ext cx="24209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2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>
              <a:defRPr sz="28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r>
              <a:rPr lang="en-US" altLang="en-US" sz="1000">
                <a:latin typeface="Arial" charset="0"/>
              </a:rPr>
              <a:t>Lynch et al Ann Surg, Mills et al Injury 2004</a:t>
            </a:r>
          </a:p>
        </p:txBody>
      </p:sp>
    </p:spTree>
    <p:extLst>
      <p:ext uri="{BB962C8B-B14F-4D97-AF65-F5344CB8AC3E}">
        <p14:creationId xmlns:p14="http://schemas.microsoft.com/office/powerpoint/2010/main" val="408237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57200"/>
            <a:ext cx="8381999" cy="6095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08003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</p:spPr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SIÊU ÂM DOPPLER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286000"/>
            <a:ext cx="7772400" cy="1600200"/>
          </a:xfrm>
        </p:spPr>
        <p:txBody>
          <a:bodyPr/>
          <a:lstStyle/>
          <a:p>
            <a:pPr marL="0" indent="0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TÙY THUỘC NGƯỜI LÀM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ĐƯỜNG CONG HUẤN LUYỆN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343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CHỤP ĐỘNG MẠCH</a:t>
            </a:r>
            <a:b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</a:b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(DSA)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229600" cy="41148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TIÊU CHUẨN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VÀNG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ĐỊNH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VỊ TỔN THƯƠNG</a:t>
            </a:r>
          </a:p>
          <a:p>
            <a:pPr>
              <a:buFont typeface="Wingdings" pitchFamily="2" charset="2"/>
              <a:buChar char="ü"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XÁC  ĐỊNH LOẠI VÀ MỨC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ĐỘ THƯƠNG TỔN </a:t>
            </a:r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CHẨY </a:t>
            </a:r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MÁU HAY </a:t>
            </a:r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TẮC MẠCH</a:t>
            </a:r>
            <a:endParaRPr lang="en-US" sz="3200" b="1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Wingdings" pitchFamily="2" charset="2"/>
              <a:buChar char="ü"/>
              <a:defRPr/>
            </a:pPr>
            <a:endParaRPr lang="en-US" sz="3500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LẬP KẾ HOẠCH ĐIỀU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TRỊ THUYÊN TẮC HAY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CẦU NỐI</a:t>
            </a:r>
          </a:p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247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HẠN CHẾ CHỤP ĐỘNG MẠCH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371600"/>
            <a:ext cx="7772400" cy="4114800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NGUY CƠ 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TỔN THƯƠNG THẬN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PHẢN ỨNG THUỐC CẢN QUANG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TỔN THƯƠNG MẠCH MÁU DO NGƯỜI LÀM</a:t>
            </a:r>
          </a:p>
          <a:p>
            <a:pPr>
              <a:buFont typeface="Wingdings" pitchFamily="2" charset="2"/>
              <a:buChar char="ü"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CHI PHÍ CAO</a:t>
            </a:r>
          </a:p>
          <a:p>
            <a:pPr>
              <a:buFont typeface="Wingdings" pitchFamily="2" charset="2"/>
              <a:buChar char="ü"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GÂY KHÓ KHĂN CHO HỒI SỨC </a:t>
            </a:r>
          </a:p>
          <a:p>
            <a:pPr>
              <a:buFont typeface="Wingdings" pitchFamily="2" charset="2"/>
              <a:buChar char="ü"/>
              <a:defRPr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CHẬM CAN THIỆP PHẪU THUẬT</a:t>
            </a:r>
          </a:p>
          <a:p>
            <a:pPr>
              <a:buFontTx/>
              <a:buNone/>
              <a:defRPr/>
            </a:pPr>
            <a:endParaRPr lang="en-US" dirty="0" smtClean="0"/>
          </a:p>
          <a:p>
            <a:pPr>
              <a:buFontTx/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77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MỤC TIÊU</a:t>
            </a: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XÁC ĐỊNH VẾT THƯƠNG MẠCH MÁU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	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ĐÁNH GIÁ TỔN THƯƠNG</a:t>
            </a:r>
          </a:p>
          <a:p>
            <a:pPr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ĐIỀU TRỊ </a:t>
            </a: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20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CHỤP CẮT LỚP ĐIỆN TOÁN</a:t>
            </a:r>
            <a:b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</a:b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(MDCTA)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THAY THẾ CHỤP ĐỘNG MẠCH</a:t>
            </a: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95% ĐỘ NHẬY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87% ĐỘ CHUYÊN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GIẢM LƯỢNG CHẤT CẢN QUANG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NHANH CHÓNG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HIỆU QUẢ KINH TẾ</a:t>
            </a:r>
          </a:p>
          <a:p>
            <a:pPr>
              <a:buFontTx/>
              <a:buNone/>
              <a:defRPr/>
            </a:pPr>
            <a:endParaRPr lang="en-US" dirty="0"/>
          </a:p>
          <a:p>
            <a:pPr>
              <a:buFontTx/>
              <a:buNone/>
              <a:defRPr/>
            </a:pPr>
            <a:endParaRPr lang="en-US" dirty="0"/>
          </a:p>
        </p:txBody>
      </p:sp>
      <p:sp>
        <p:nvSpPr>
          <p:cNvPr id="21508" name="TextBox 4"/>
          <p:cNvSpPr txBox="1">
            <a:spLocks noChangeArrowheads="1"/>
          </p:cNvSpPr>
          <p:nvPr/>
        </p:nvSpPr>
        <p:spPr bwMode="auto">
          <a:xfrm>
            <a:off x="4724400" y="6324600"/>
            <a:ext cx="43068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en-US" sz="1000">
                <a:ea typeface="ＭＳ Ｐゴシック" charset="-128"/>
              </a:rPr>
              <a:t>Reiger et al AJR 2006, Peng et al Am Surg 2008, Wallin Et al Ann Vasc Surg 2011</a:t>
            </a:r>
          </a:p>
        </p:txBody>
      </p:sp>
    </p:spTree>
    <p:extLst>
      <p:ext uri="{BB962C8B-B14F-4D97-AF65-F5344CB8AC3E}">
        <p14:creationId xmlns:p14="http://schemas.microsoft.com/office/powerpoint/2010/main" val="3123469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HẠN CHẾ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KHÔNG LOẠI BỎ HOÀN TOÀN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TỔN THƯƠNG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MẠCH MÁU</a:t>
            </a:r>
          </a:p>
          <a:p>
            <a:pPr>
              <a:buFont typeface="Wingdings" pitchFamily="2" charset="2"/>
              <a:buChar char="ü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VẪN CẦN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DSA</a:t>
            </a: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PHÂN GIẢI HẠN CHẾ </a:t>
            </a:r>
          </a:p>
          <a:p>
            <a:pPr lvl="1">
              <a:buFont typeface="Arial" pitchFamily="34" charset="0"/>
              <a:buChar char="•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DỊ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VẬT</a:t>
            </a:r>
          </a:p>
          <a:p>
            <a:pPr lvl="1">
              <a:buFont typeface="Arial" pitchFamily="34" charset="0"/>
              <a:buChar char="•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ĐÓNG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VÔI ĐỘNG MẠCH</a:t>
            </a:r>
          </a:p>
        </p:txBody>
      </p:sp>
    </p:spTree>
    <p:extLst>
      <p:ext uri="{BB962C8B-B14F-4D97-AF65-F5344CB8AC3E}">
        <p14:creationId xmlns:p14="http://schemas.microsoft.com/office/powerpoint/2010/main" val="42976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CHỈ ĐỊNH PHẪU THUẬT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09800"/>
            <a:ext cx="8229600" cy="2895600"/>
          </a:xfrm>
        </p:spPr>
        <p:txBody>
          <a:bodyPr>
            <a:normAutofit/>
          </a:bodyPr>
          <a:lstStyle/>
          <a:p>
            <a:pPr lvl="1"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TỔN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THƯƠNG MẠCH MÁU RÕ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RÀNG</a:t>
            </a:r>
          </a:p>
          <a:p>
            <a:pPr lvl="2">
              <a:defRPr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MÁU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TỤ ĐẬP THEO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MẠCH</a:t>
            </a: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 lvl="2">
              <a:defRPr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RUNG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MIU </a:t>
            </a:r>
            <a:endParaRPr lang="en-US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 lvl="2">
              <a:defRPr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MẤT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MẠCH CHI</a:t>
            </a:r>
          </a:p>
          <a:p>
            <a:pPr lvl="1">
              <a:buFont typeface="Wingdings" pitchFamily="2" charset="2"/>
              <a:buChar char="ü"/>
              <a:defRPr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KHÔNG CAN THIỆP NỘI MẠCH ĐƯỢC</a:t>
            </a:r>
            <a:endParaRPr lang="en-US" dirty="0" smtClean="0"/>
          </a:p>
          <a:p>
            <a:pPr lvl="1">
              <a:buFontTx/>
              <a:buNone/>
              <a:defRPr/>
            </a:pPr>
            <a:endParaRPr lang="en-US" dirty="0" smtClean="0"/>
          </a:p>
          <a:p>
            <a:pPr lvl="1">
              <a:buFontTx/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9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>
          <a:xfrm>
            <a:off x="152400" y="6107402"/>
            <a:ext cx="4876800" cy="715962"/>
          </a:xfrm>
        </p:spPr>
        <p:txBody>
          <a:bodyPr>
            <a:normAutofit/>
          </a:bodyPr>
          <a:lstStyle/>
          <a:p>
            <a:r>
              <a:rPr lang="en-US" altLang="en-US" sz="2000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Evaluation Algorithm </a:t>
            </a:r>
          </a:p>
        </p:txBody>
      </p:sp>
      <p:pic>
        <p:nvPicPr>
          <p:cNvPr id="24579" name="Content Placeholder 8" descr="OTA Power Point 2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2400" y="228600"/>
            <a:ext cx="8839200" cy="5867400"/>
          </a:xfrm>
        </p:spPr>
      </p:pic>
    </p:spTree>
    <p:extLst>
      <p:ext uri="{BB962C8B-B14F-4D97-AF65-F5344CB8AC3E}">
        <p14:creationId xmlns:p14="http://schemas.microsoft.com/office/powerpoint/2010/main" val="28455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TIẾN TRÌNH PHẪU THUẬT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229600" cy="4525963"/>
          </a:xfrm>
        </p:spPr>
        <p:txBody>
          <a:bodyPr/>
          <a:lstStyle/>
          <a:p>
            <a:pPr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 algn="ctr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AI CAN THIỆP TRƯỚC ?</a:t>
            </a:r>
          </a:p>
          <a:p>
            <a:pPr algn="ctr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PT MẠCH MÁU HAY PT CHỈNH HÌNH</a:t>
            </a:r>
          </a:p>
        </p:txBody>
      </p:sp>
    </p:spTree>
    <p:extLst>
      <p:ext uri="{BB962C8B-B14F-4D97-AF65-F5344CB8AC3E}">
        <p14:creationId xmlns:p14="http://schemas.microsoft.com/office/powerpoint/2010/main" val="13511237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PHÂN TÍCH GỘP KHÔNG CÓ SỰ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KHÁC BIỆT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VỀ TỶ LỆ CẮT CHI </a:t>
            </a:r>
          </a:p>
          <a:p>
            <a:pPr>
              <a:buFont typeface="Wingdings" pitchFamily="2" charset="2"/>
              <a:buChar char="ü"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KÉO CHI KHÔNG ẢNH HƯỞNG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ĐẾN KHÂU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NỐI SỬA CHỮA MẠCH MÁU</a:t>
            </a:r>
          </a:p>
          <a:p>
            <a:pPr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</p:txBody>
      </p:sp>
      <p:sp>
        <p:nvSpPr>
          <p:cNvPr id="26628" name="TextBox 3"/>
          <p:cNvSpPr txBox="1">
            <a:spLocks noChangeArrowheads="1"/>
          </p:cNvSpPr>
          <p:nvPr/>
        </p:nvSpPr>
        <p:spPr bwMode="auto">
          <a:xfrm>
            <a:off x="7543800" y="6400800"/>
            <a:ext cx="14160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en-US" sz="1000">
                <a:ea typeface="ＭＳ Ｐゴシック" charset="-128"/>
              </a:rPr>
              <a:t>Fowler et al Injury 2009</a:t>
            </a:r>
          </a:p>
        </p:txBody>
      </p:sp>
    </p:spTree>
    <p:extLst>
      <p:ext uri="{BB962C8B-B14F-4D97-AF65-F5344CB8AC3E}">
        <p14:creationId xmlns:p14="http://schemas.microsoft.com/office/powerpoint/2010/main" val="30837789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ĐIỀU TRỊ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2895600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THEO QUY TRÌNH</a:t>
            </a:r>
          </a:p>
          <a:p>
            <a:pPr>
              <a:buFont typeface="Wingdings" pitchFamily="2" charset="2"/>
              <a:buChar char="ü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DỰA TRÊN TÌNH TRẠNG NGƯỜI BỆNH </a:t>
            </a:r>
          </a:p>
          <a:p>
            <a:pPr lvl="1">
              <a:buFont typeface="Arial" pitchFamily="34" charset="0"/>
              <a:buChar char="•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LẬP LẠI LƯU THÔNG MẠCH MÁU</a:t>
            </a:r>
          </a:p>
          <a:p>
            <a:pPr lvl="1">
              <a:buFont typeface="Arial" pitchFamily="34" charset="0"/>
              <a:buChar char="•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CẮT LỌC MÔ HƯ HẠI, LẤY DỊ VẬT</a:t>
            </a:r>
          </a:p>
          <a:p>
            <a:pPr lvl="1">
              <a:buFont typeface="Arial" pitchFamily="34" charset="0"/>
              <a:buChar char="•"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CỐ ĐỊNH XƯƠNG</a:t>
            </a:r>
          </a:p>
          <a:p>
            <a:pPr>
              <a:buFont typeface="Wingdings" pitchFamily="2" charset="2"/>
              <a:buChar char="§"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92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8600"/>
            <a:ext cx="8763000" cy="647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970960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CHỈ ĐỊNH XẺ CÂN GIẢI ÁP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746" y="2590800"/>
            <a:ext cx="8747124" cy="26670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CHẨN 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ĐOÁN XÁC ĐỊNH CHÈN ÉP KHOANG</a:t>
            </a:r>
          </a:p>
          <a:p>
            <a:pPr>
              <a:buFont typeface="Wingdings" pitchFamily="2" charset="2"/>
              <a:buChar char="ü"/>
              <a:defRPr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TỔN 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THƯƠNG ĐỘNG TĨNH MẠCH 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PHỐIHỢP</a:t>
            </a:r>
            <a:endParaRPr lang="en-US" sz="2800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THIẾU 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MÁU NÓNG &gt; 6hr</a:t>
            </a:r>
            <a:endParaRPr lang="en-US" sz="2800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THIẾU 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MÁU LẠNH &gt; 12hr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	</a:t>
            </a:r>
            <a:endParaRPr lang="en-US" sz="28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676" name="TextBox 3"/>
          <p:cNvSpPr txBox="1">
            <a:spLocks noChangeArrowheads="1"/>
          </p:cNvSpPr>
          <p:nvPr/>
        </p:nvSpPr>
        <p:spPr bwMode="auto">
          <a:xfrm>
            <a:off x="7620000" y="6477000"/>
            <a:ext cx="13557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en-US" sz="1000" dirty="0" smtClean="0">
                <a:ea typeface="ＭＳ Ｐゴシック" charset="-128"/>
              </a:rPr>
              <a:t>Faber et al Injury 2012</a:t>
            </a:r>
            <a:endParaRPr lang="en-US" altLang="en-US" sz="1000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6033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81000"/>
            <a:ext cx="8381999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0348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TẦN SUẤT</a:t>
            </a:r>
          </a:p>
        </p:txBody>
      </p:sp>
      <p:sp>
        <p:nvSpPr>
          <p:cNvPr id="4099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1-3% CHẤN THƯƠNG TỨ CHI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THƯỜNG GẶP 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	HỎA KHÍ 46% 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	ĐỤNG DẬP 19%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	VẬT SẮC NHỌN 12%</a:t>
            </a:r>
          </a:p>
        </p:txBody>
      </p:sp>
      <p:sp>
        <p:nvSpPr>
          <p:cNvPr id="4100" name="TextBox 3"/>
          <p:cNvSpPr txBox="1">
            <a:spLocks noChangeArrowheads="1"/>
          </p:cNvSpPr>
          <p:nvPr/>
        </p:nvSpPr>
        <p:spPr bwMode="auto">
          <a:xfrm>
            <a:off x="7315200" y="6477000"/>
            <a:ext cx="15700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2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>
              <a:defRPr sz="28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r>
              <a:rPr lang="en-US" altLang="en-US" sz="1000">
                <a:latin typeface="Arial" charset="0"/>
              </a:rPr>
              <a:t>Hafez et al J Vas Surg 2001</a:t>
            </a:r>
          </a:p>
        </p:txBody>
      </p:sp>
      <p:pic>
        <p:nvPicPr>
          <p:cNvPr id="4101" name="Picture 5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648200" y="2952750"/>
            <a:ext cx="3810000" cy="2171700"/>
          </a:xfrm>
          <a:noFill/>
        </p:spPr>
      </p:pic>
    </p:spTree>
    <p:extLst>
      <p:ext uri="{BB962C8B-B14F-4D97-AF65-F5344CB8AC3E}">
        <p14:creationId xmlns:p14="http://schemas.microsoft.com/office/powerpoint/2010/main" val="1771673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04800"/>
            <a:ext cx="83820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84305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DỰ HẬU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TỔN THƯƠNG PHẦN MỀM </a:t>
            </a: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VỊ TRÍ TỔN THƯƠNG MẠCH MÁU</a:t>
            </a: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TUẦN HOÀN BÀNG HỆ</a:t>
            </a: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THỜI GIAN THIẾU MÁU</a:t>
            </a: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YẾU TỐ BỆNH NHÂN</a:t>
            </a:r>
          </a:p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268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52400"/>
            <a:ext cx="8610599" cy="647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68378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BIẾN CHỨNG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MẤT MÁU</a:t>
            </a:r>
          </a:p>
          <a:p>
            <a:pPr>
              <a:buFont typeface="Wingdings" pitchFamily="2" charset="2"/>
              <a:buChar char="ü"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H/C CHÈN ÉP KHOANG</a:t>
            </a:r>
          </a:p>
          <a:p>
            <a:pPr>
              <a:buFont typeface="Wingdings" pitchFamily="2" charset="2"/>
              <a:buChar char="ü"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HOẠI TỬ MÔ</a:t>
            </a:r>
          </a:p>
          <a:p>
            <a:pPr>
              <a:buFont typeface="Wingdings" pitchFamily="2" charset="2"/>
              <a:buChar char="ü"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NHIỄM TRÙNG</a:t>
            </a:r>
          </a:p>
          <a:p>
            <a:pPr>
              <a:buFont typeface="Wingdings" pitchFamily="2" charset="2"/>
              <a:buChar char="ü"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CẮT CHI</a:t>
            </a:r>
          </a:p>
          <a:p>
            <a:pPr>
              <a:buFont typeface="Wingdings" pitchFamily="2" charset="2"/>
              <a:buChar char="ü"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TỬ VONG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1194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Case Example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30 </a:t>
            </a:r>
            <a:r>
              <a:rPr lang="en-US" b="1" dirty="0" err="1" smtClean="0">
                <a:latin typeface="Times New Roman" pitchFamily="18" charset="0"/>
                <a:cs typeface="Times New Roman" pitchFamily="18" charset="0"/>
              </a:rPr>
              <a:t>yr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 old presents with elbow dislocation and report of bleeding at the scene</a:t>
            </a:r>
          </a:p>
          <a:p>
            <a:pPr marL="0" indent="0">
              <a:buNone/>
              <a:defRPr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Arterial bleeding is observed in ED</a:t>
            </a:r>
          </a:p>
          <a:p>
            <a:pPr>
              <a:defRPr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Vascular is consulted</a:t>
            </a:r>
          </a:p>
          <a:p>
            <a:pPr>
              <a:defRPr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Patient to OR within 3 hours of injury</a:t>
            </a:r>
          </a:p>
        </p:txBody>
      </p:sp>
    </p:spTree>
    <p:extLst>
      <p:ext uri="{BB962C8B-B14F-4D97-AF65-F5344CB8AC3E}">
        <p14:creationId xmlns:p14="http://schemas.microsoft.com/office/powerpoint/2010/main" val="31449453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Direct arterial repair of brachial artery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2771" name="Content Placeholder 3" descr="IMG_3151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2" b="8752"/>
          <a:stretch>
            <a:fillRect/>
          </a:stretch>
        </p:blipFill>
        <p:spPr/>
      </p:pic>
      <p:cxnSp>
        <p:nvCxnSpPr>
          <p:cNvPr id="9" name="Straight Arrow Connector 8"/>
          <p:cNvCxnSpPr/>
          <p:nvPr/>
        </p:nvCxnSpPr>
        <p:spPr>
          <a:xfrm flipH="1">
            <a:off x="5562600" y="3048000"/>
            <a:ext cx="228600" cy="838200"/>
          </a:xfrm>
          <a:prstGeom prst="straightConnector1">
            <a:avLst/>
          </a:prstGeom>
          <a:ln w="53975"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1627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>
          <a:xfrm>
            <a:off x="533400" y="2057400"/>
            <a:ext cx="3276600" cy="2544763"/>
          </a:xfrm>
        </p:spPr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Ligament repair of elbow</a:t>
            </a:r>
          </a:p>
        </p:txBody>
      </p:sp>
      <p:pic>
        <p:nvPicPr>
          <p:cNvPr id="33795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2" t="17542" r="18488" b="30984"/>
          <a:stretch>
            <a:fillRect/>
          </a:stretch>
        </p:blipFill>
        <p:spPr>
          <a:xfrm>
            <a:off x="4238625" y="381000"/>
            <a:ext cx="4483100" cy="6172200"/>
          </a:xfrm>
        </p:spPr>
      </p:pic>
    </p:spTree>
    <p:extLst>
      <p:ext uri="{BB962C8B-B14F-4D97-AF65-F5344CB8AC3E}">
        <p14:creationId xmlns:p14="http://schemas.microsoft.com/office/powerpoint/2010/main" val="3980863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Case Example</a:t>
            </a:r>
          </a:p>
        </p:txBody>
      </p:sp>
      <p:sp>
        <p:nvSpPr>
          <p:cNvPr id="34819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29 </a:t>
            </a:r>
            <a:r>
              <a:rPr lang="en-US" altLang="en-US" b="1" dirty="0" err="1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yr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 old MVC with bilateral open lower extremity injuries</a:t>
            </a:r>
          </a:p>
          <a:p>
            <a:pPr marL="0" indent="0"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 marL="0" indent="0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Cold feet bilateral</a:t>
            </a:r>
          </a:p>
          <a:p>
            <a:pPr marL="0" indent="0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	mangled RLE</a:t>
            </a:r>
          </a:p>
          <a:p>
            <a:pPr marL="0" indent="0"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 marL="0" indent="0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No pulses</a:t>
            </a:r>
          </a:p>
          <a:p>
            <a:pPr marL="0" indent="0"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 marL="0" indent="0"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 marL="0" indent="0"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 marL="0" indent="0"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 marL="0" indent="0"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 marL="0" indent="0"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</p:txBody>
      </p:sp>
      <p:pic>
        <p:nvPicPr>
          <p:cNvPr id="34820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900613" y="1981200"/>
            <a:ext cx="3305175" cy="4114800"/>
          </a:xfrm>
        </p:spPr>
      </p:pic>
    </p:spTree>
    <p:extLst>
      <p:ext uri="{BB962C8B-B14F-4D97-AF65-F5344CB8AC3E}">
        <p14:creationId xmlns:p14="http://schemas.microsoft.com/office/powerpoint/2010/main" val="5101103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2" r="10942"/>
          <a:stretch>
            <a:fillRect/>
          </a:stretch>
        </p:blipFill>
        <p:spPr>
          <a:xfrm>
            <a:off x="457200" y="1295400"/>
            <a:ext cx="8348663" cy="4419600"/>
          </a:xfrm>
        </p:spPr>
      </p:pic>
    </p:spTree>
    <p:extLst>
      <p:ext uri="{BB962C8B-B14F-4D97-AF65-F5344CB8AC3E}">
        <p14:creationId xmlns:p14="http://schemas.microsoft.com/office/powerpoint/2010/main" val="30039941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No pulse with traction</a:t>
            </a:r>
          </a:p>
          <a:p>
            <a:pPr marL="0" indent="0">
              <a:buFontTx/>
              <a:buNone/>
              <a:defRPr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Foot perfusion improves</a:t>
            </a:r>
          </a:p>
          <a:p>
            <a:pPr marL="0" indent="0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CT angiogram ordered/vascular consult</a:t>
            </a:r>
          </a:p>
          <a:p>
            <a:pPr marL="0" indent="0">
              <a:buFontTx/>
              <a:buNone/>
              <a:defRPr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Normal LLE</a:t>
            </a:r>
          </a:p>
          <a:p>
            <a:pPr marL="0" indent="0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Patient taken to OR for I&amp;D ex-fix left and guillotine amputation right</a:t>
            </a:r>
          </a:p>
          <a:p>
            <a:pPr marL="0" indent="0">
              <a:buFontTx/>
              <a:buNone/>
              <a:defRPr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	P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ulse returns LLE</a:t>
            </a:r>
          </a:p>
          <a:p>
            <a:pPr marL="0" indent="0">
              <a:buFontTx/>
              <a:buNone/>
              <a:defRPr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	Q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2 hour vascular checks </a:t>
            </a:r>
          </a:p>
          <a:p>
            <a:pPr marL="0" indent="0">
              <a:buFontTx/>
              <a:buNone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20749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GIẢI PHẪU BỆNH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CO THẮT</a:t>
            </a:r>
          </a:p>
          <a:p>
            <a:pPr lvl="1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BONG NỘI MẠC</a:t>
            </a:r>
          </a:p>
          <a:p>
            <a:pPr lvl="1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CHÈN ÉP TỪ NGOÀI</a:t>
            </a:r>
          </a:p>
          <a:p>
            <a:pPr lvl="2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H/C CHÈN ÉP KHOANG</a:t>
            </a:r>
          </a:p>
          <a:p>
            <a:pPr lvl="2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TỤ MÁU</a:t>
            </a:r>
          </a:p>
          <a:p>
            <a:pPr lvl="1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HUYẾT KHỐI</a:t>
            </a:r>
          </a:p>
          <a:p>
            <a:pPr lvl="1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RÁCH/ ĐỨT </a:t>
            </a:r>
          </a:p>
          <a:p>
            <a:pPr lvl="2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DỊ VẬT</a:t>
            </a:r>
          </a:p>
          <a:p>
            <a:pPr lvl="2">
              <a:buFontTx/>
              <a:buNone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MẢNH XƯƠNG</a:t>
            </a:r>
          </a:p>
          <a:p>
            <a:pPr lvl="1">
              <a:buFontTx/>
              <a:buNone/>
              <a:defRPr/>
            </a:pPr>
            <a:endParaRPr lang="en-US" dirty="0" smtClean="0"/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43831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12 hours post op patient loses pulse</a:t>
            </a:r>
          </a:p>
          <a:p>
            <a:pPr marL="0" indent="0"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 marL="0" indent="0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Taken to OR emergently by vascular for on-table </a:t>
            </a:r>
            <a:r>
              <a:rPr lang="en-US" altLang="en-US" b="1" dirty="0" err="1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angio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 and endovascular bypass of intimal flap </a:t>
            </a:r>
          </a:p>
          <a:p>
            <a:pPr marL="0" indent="0">
              <a:buFontTx/>
              <a:buNone/>
            </a:pP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 marL="0" indent="0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Infection develops HD #4, sepsis, and AKA is performed</a:t>
            </a:r>
          </a:p>
          <a:p>
            <a:pPr marL="0" indent="0"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 marL="0" indent="0"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84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KẾT LUẬN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590800"/>
            <a:ext cx="8229600" cy="26670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sz="2600" b="1" dirty="0" smtClean="0">
                <a:latin typeface="Times New Roman" pitchFamily="18" charset="0"/>
                <a:cs typeface="Times New Roman" pitchFamily="18" charset="0"/>
              </a:rPr>
              <a:t>CẢNH GIÁC CAO ĐỘ</a:t>
            </a:r>
            <a:endParaRPr lang="en-US" sz="2600" b="1" dirty="0">
              <a:latin typeface="Times New Roman" pitchFamily="18" charset="0"/>
              <a:cs typeface="Times New Roman" pitchFamily="18" charset="0"/>
            </a:endParaRPr>
          </a:p>
          <a:p>
            <a:pPr lvl="1">
              <a:defRPr/>
            </a:pPr>
            <a:r>
              <a:rPr lang="en-US" sz="2200" b="1" dirty="0" smtClean="0">
                <a:latin typeface="Times New Roman" pitchFamily="18" charset="0"/>
                <a:cs typeface="Times New Roman" pitchFamily="18" charset="0"/>
              </a:rPr>
              <a:t>CHẤN </a:t>
            </a:r>
            <a:r>
              <a:rPr lang="en-US" sz="2200" b="1" dirty="0" smtClean="0">
                <a:latin typeface="Times New Roman" pitchFamily="18" charset="0"/>
                <a:cs typeface="Times New Roman" pitchFamily="18" charset="0"/>
              </a:rPr>
              <a:t>THƯƠNG PHỐI </a:t>
            </a:r>
            <a:r>
              <a:rPr lang="en-US" sz="2200" b="1" dirty="0" smtClean="0">
                <a:latin typeface="Times New Roman" pitchFamily="18" charset="0"/>
                <a:cs typeface="Times New Roman" pitchFamily="18" charset="0"/>
              </a:rPr>
              <a:t>HỢP </a:t>
            </a:r>
            <a:endParaRPr lang="en-US" sz="2200" b="1" dirty="0">
              <a:latin typeface="Times New Roman" pitchFamily="18" charset="0"/>
              <a:cs typeface="Times New Roman" pitchFamily="18" charset="0"/>
            </a:endParaRPr>
          </a:p>
          <a:p>
            <a:pPr lvl="1">
              <a:defRPr/>
            </a:pPr>
            <a:r>
              <a:rPr lang="en-US" sz="2200" b="1" dirty="0" smtClean="0">
                <a:latin typeface="Times New Roman" pitchFamily="18" charset="0"/>
                <a:cs typeface="Times New Roman" pitchFamily="18" charset="0"/>
              </a:rPr>
              <a:t>KHÁM </a:t>
            </a:r>
            <a:r>
              <a:rPr lang="en-US" sz="2200" b="1" dirty="0" smtClean="0">
                <a:latin typeface="Times New Roman" pitchFamily="18" charset="0"/>
                <a:cs typeface="Times New Roman" pitchFamily="18" charset="0"/>
              </a:rPr>
              <a:t>TOÀN DIỆN, KỸ LƯỠNG, NHIỀU </a:t>
            </a:r>
            <a:r>
              <a:rPr lang="en-US" sz="2200" b="1" dirty="0" smtClean="0">
                <a:latin typeface="Times New Roman" pitchFamily="18" charset="0"/>
                <a:cs typeface="Times New Roman" pitchFamily="18" charset="0"/>
              </a:rPr>
              <a:t>LẦN</a:t>
            </a:r>
            <a:endParaRPr lang="en-US" sz="2600" b="1" dirty="0">
              <a:latin typeface="Times New Roman" pitchFamily="18" charset="0"/>
              <a:cs typeface="Times New Roman" pitchFamily="18" charset="0"/>
            </a:endParaRPr>
          </a:p>
          <a:p>
            <a:pPr marL="514350" indent="-457200">
              <a:buFont typeface="Wingdings" pitchFamily="2" charset="2"/>
              <a:buChar char="ü"/>
              <a:defRPr/>
            </a:pPr>
            <a:r>
              <a:rPr lang="en-US" sz="2600" b="1" dirty="0" smtClean="0">
                <a:latin typeface="Times New Roman" pitchFamily="18" charset="0"/>
                <a:cs typeface="Times New Roman" pitchFamily="18" charset="0"/>
              </a:rPr>
              <a:t>CHẨN ĐOÁN VÀ ĐIỀU TRỊ SỚM</a:t>
            </a:r>
          </a:p>
          <a:p>
            <a:pPr marL="514350" indent="-457200">
              <a:buFont typeface="Wingdings" pitchFamily="2" charset="2"/>
              <a:buChar char="ü"/>
              <a:defRPr/>
            </a:pPr>
            <a:r>
              <a:rPr lang="en-US" sz="2600" b="1" dirty="0" smtClean="0">
                <a:latin typeface="Times New Roman" pitchFamily="18" charset="0"/>
                <a:cs typeface="Times New Roman" pitchFamily="18" charset="0"/>
              </a:rPr>
              <a:t>QUY TRÌNH CHẨN ĐOÁN, THEO DÕI, ĐIỀU TRỊ </a:t>
            </a:r>
          </a:p>
        </p:txBody>
      </p:sp>
    </p:spTree>
    <p:extLst>
      <p:ext uri="{BB962C8B-B14F-4D97-AF65-F5344CB8AC3E}">
        <p14:creationId xmlns:p14="http://schemas.microsoft.com/office/powerpoint/2010/main" val="95236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CHẨN ĐÓAN VÀ XỬ </a:t>
            </a:r>
            <a:r>
              <a:rPr lang="en-US" b="1" i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TRÍ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ctr">
              <a:buFontTx/>
              <a:buNone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HỎI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BỆNH SỬ VÀ KHÁM LÂM SÀNG</a:t>
            </a:r>
          </a:p>
          <a:p>
            <a:pPr algn="ctr">
              <a:buFont typeface="Wingdings" pitchFamily="2" charset="2"/>
              <a:buChar char="ü"/>
              <a:defRPr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PHỐI HỢP GẪY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XƯƠNG – TRẬT KHỚP</a:t>
            </a:r>
            <a:endParaRPr lang="en-US" altLang="en-US" b="1" dirty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 algn="ctr"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CHẤN THƯƠNG KÍN- VẾT THƯƠNG</a:t>
            </a: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CẢNH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GIÁC CAO ĐỘ</a:t>
            </a:r>
          </a:p>
          <a:p>
            <a:pPr algn="ctr"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XỬ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TRÍ NHANH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37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GẪY XƯƠNG NGUY CƠ CAO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4343400" cy="4114800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GẪY HỞ</a:t>
            </a: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GẪY NHIỀU MẢNH</a:t>
            </a: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CHI LỦNG LẲNG</a:t>
            </a: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ea typeface="ＭＳ Ｐゴシック" charset="-128"/>
              <a:cs typeface="Arial" charset="0"/>
            </a:endParaRP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CT DẬP NÁT</a:t>
            </a:r>
          </a:p>
        </p:txBody>
      </p:sp>
      <p:pic>
        <p:nvPicPr>
          <p:cNvPr id="819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48288" y="2133600"/>
            <a:ext cx="2409825" cy="3810000"/>
          </a:xfrm>
          <a:noFill/>
        </p:spPr>
      </p:pic>
    </p:spTree>
    <p:extLst>
      <p:ext uri="{BB962C8B-B14F-4D97-AF65-F5344CB8AC3E}">
        <p14:creationId xmlns:p14="http://schemas.microsoft.com/office/powerpoint/2010/main" val="1496479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VỊ TRÍ GẪY XƯƠNG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74838"/>
            <a:ext cx="4038600" cy="4525962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Clavicle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Supracondylar </a:t>
            </a:r>
            <a:r>
              <a:rPr lang="en-US" altLang="en-US" b="1" dirty="0" err="1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humerus</a:t>
            </a: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Pelvic ring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Distal femur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Tibia plateau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Tibia shaft</a:t>
            </a:r>
          </a:p>
        </p:txBody>
      </p:sp>
      <p:sp>
        <p:nvSpPr>
          <p:cNvPr id="9220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74838"/>
            <a:ext cx="4038600" cy="4525962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b="1" dirty="0" err="1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Subclavian</a:t>
            </a: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 algn="ctr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Brachial</a:t>
            </a:r>
          </a:p>
          <a:p>
            <a:pPr algn="ctr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Gluteal, Iliac, </a:t>
            </a:r>
            <a:r>
              <a:rPr lang="en-US" altLang="en-US" b="1" dirty="0" err="1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Obturator</a:t>
            </a: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  <a:p>
            <a:pPr algn="ctr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Popliteal</a:t>
            </a:r>
          </a:p>
          <a:p>
            <a:pPr algn="ctr"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Popliteal</a:t>
            </a:r>
          </a:p>
          <a:p>
            <a:pPr algn="ctr">
              <a:buFontTx/>
              <a:buNone/>
            </a:pPr>
            <a:r>
              <a:rPr lang="en-US" altLang="en-US" b="1" dirty="0" err="1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Tibial</a:t>
            </a:r>
            <a:endParaRPr lang="en-US" altLang="en-US" b="1" dirty="0" smtClean="0">
              <a:latin typeface="Times New Roman" pitchFamily="18" charset="0"/>
              <a:ea typeface="ＭＳ Ｐゴシック" charset="-128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693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7772400" cy="1143000"/>
          </a:xfrm>
        </p:spPr>
        <p:txBody>
          <a:bodyPr>
            <a:normAutofit/>
          </a:bodyPr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VỊ TRÍ TRẬT KHỚP</a:t>
            </a:r>
          </a:p>
        </p:txBody>
      </p:sp>
      <p:sp>
        <p:nvSpPr>
          <p:cNvPr id="10243" name="Content Placeholder 4"/>
          <p:cNvSpPr>
            <a:spLocks noGrp="1"/>
          </p:cNvSpPr>
          <p:nvPr>
            <p:ph idx="1"/>
          </p:nvPr>
        </p:nvSpPr>
        <p:spPr>
          <a:xfrm>
            <a:off x="263236" y="2672774"/>
            <a:ext cx="2479964" cy="1518226"/>
          </a:xfrm>
        </p:spPr>
        <p:txBody>
          <a:bodyPr>
            <a:normAutofit fontScale="85000" lnSpcReduction="10000"/>
          </a:bodyPr>
          <a:lstStyle/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KHỚP VAI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	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KHỚP GỐI</a:t>
            </a: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	</a:t>
            </a:r>
          </a:p>
          <a:p>
            <a:pPr>
              <a:buFontTx/>
              <a:buNone/>
            </a:pPr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 	</a:t>
            </a:r>
          </a:p>
        </p:txBody>
      </p:sp>
      <p:sp>
        <p:nvSpPr>
          <p:cNvPr id="10244" name="TextBox 5"/>
          <p:cNvSpPr txBox="1">
            <a:spLocks noChangeArrowheads="1"/>
          </p:cNvSpPr>
          <p:nvPr/>
        </p:nvSpPr>
        <p:spPr bwMode="auto">
          <a:xfrm>
            <a:off x="5943600" y="6477000"/>
            <a:ext cx="30226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2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>
              <a:defRPr sz="28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r>
              <a:rPr lang="en-US" altLang="en-US" sz="1000">
                <a:latin typeface="Arial" charset="0"/>
              </a:rPr>
              <a:t>Flanagin et al OCNA 2013, Miranda et al JTrauma 2002</a:t>
            </a:r>
          </a:p>
        </p:txBody>
      </p:sp>
      <p:pic>
        <p:nvPicPr>
          <p:cNvPr id="1024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524000"/>
            <a:ext cx="3200400" cy="4203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D:\New folder\downloa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524000"/>
            <a:ext cx="289560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318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 altLang="en-US" b="1" dirty="0" smtClean="0">
                <a:latin typeface="Times New Roman" pitchFamily="18" charset="0"/>
                <a:ea typeface="ＭＳ Ｐゴシック" charset="-128"/>
                <a:cs typeface="Times New Roman" pitchFamily="18" charset="0"/>
              </a:rPr>
              <a:t>CHẤN THƯƠNG KÍN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1148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CĂNG RÁCH MẠCH MÁU</a:t>
            </a:r>
          </a:p>
          <a:p>
            <a:pPr>
              <a:buFont typeface="Wingdings" pitchFamily="2" charset="2"/>
              <a:buChar char="ü"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TỔN THƯƠNG NỘI MẠC, BÓC TÁCH, HUYẾT KHỐI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BIỂU HIỆN LÂM SÀNG KÍN ĐÁO</a:t>
            </a:r>
          </a:p>
          <a:p>
            <a:pPr marL="457200" lvl="1" indent="0">
              <a:buNone/>
              <a:defRPr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TỶ LỆ CẮT CHI 27%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  <a:defRPr/>
            </a:pPr>
            <a:endParaRPr lang="en-US" dirty="0" smtClean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905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844</Words>
  <Application>Microsoft Office PowerPoint</Application>
  <PresentationFormat>On-screen Show (4:3)</PresentationFormat>
  <Paragraphs>241</Paragraphs>
  <Slides>41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Office Theme</vt:lpstr>
      <vt:lpstr>TỔN THƯƠNG MẠCH MÁU</vt:lpstr>
      <vt:lpstr>MỤC TIÊU</vt:lpstr>
      <vt:lpstr>TẦN SUẤT</vt:lpstr>
      <vt:lpstr>GIẢI PHẪU BỆNH</vt:lpstr>
      <vt:lpstr>CHẨN ĐÓAN VÀ XỬ TRÍ</vt:lpstr>
      <vt:lpstr>GẪY XƯƠNG NGUY CƠ CAO</vt:lpstr>
      <vt:lpstr>VỊ TRÍ GẪY XƯƠNG</vt:lpstr>
      <vt:lpstr>VỊ TRÍ TRẬT KHỚP</vt:lpstr>
      <vt:lpstr>CHẤN THƯƠNG KÍN</vt:lpstr>
      <vt:lpstr>VẾT THƯƠNG MẠCH MÁU</vt:lpstr>
      <vt:lpstr>KHÁM LÂM SÀNG</vt:lpstr>
      <vt:lpstr>LƯU Ý</vt:lpstr>
      <vt:lpstr>XỬ TRÍ CẤP CỨU</vt:lpstr>
      <vt:lpstr>CHỈ SỐ CỔ CHÂN CÁNH TAY (ABI)</vt:lpstr>
      <vt:lpstr>ABI</vt:lpstr>
      <vt:lpstr>PowerPoint Presentation</vt:lpstr>
      <vt:lpstr>SIÊU ÂM DOPPLER</vt:lpstr>
      <vt:lpstr>CHỤP ĐỘNG MẠCH (DSA)</vt:lpstr>
      <vt:lpstr>HẠN CHẾ CHỤP ĐỘNG MẠCH</vt:lpstr>
      <vt:lpstr>CHỤP CẮT LỚP ĐIỆN TOÁN (MDCTA)</vt:lpstr>
      <vt:lpstr>HẠN CHẾ</vt:lpstr>
      <vt:lpstr>CHỈ ĐỊNH PHẪU THUẬT</vt:lpstr>
      <vt:lpstr>Evaluation Algorithm </vt:lpstr>
      <vt:lpstr>TIẾN TRÌNH PHẪU THUẬT</vt:lpstr>
      <vt:lpstr>PowerPoint Presentation</vt:lpstr>
      <vt:lpstr>ĐIỀU TRỊ</vt:lpstr>
      <vt:lpstr>PowerPoint Presentation</vt:lpstr>
      <vt:lpstr>CHỈ ĐỊNH XẺ CÂN GIẢI ÁP</vt:lpstr>
      <vt:lpstr>PowerPoint Presentation</vt:lpstr>
      <vt:lpstr>PowerPoint Presentation</vt:lpstr>
      <vt:lpstr>DỰ HẬU</vt:lpstr>
      <vt:lpstr>PowerPoint Presentation</vt:lpstr>
      <vt:lpstr>BIẾN CHỨNG </vt:lpstr>
      <vt:lpstr>Case Example</vt:lpstr>
      <vt:lpstr>Direct arterial repair of brachial artery</vt:lpstr>
      <vt:lpstr>Ligament repair of elbow</vt:lpstr>
      <vt:lpstr>Case Example</vt:lpstr>
      <vt:lpstr>PowerPoint Presentation</vt:lpstr>
      <vt:lpstr>PowerPoint Presentation</vt:lpstr>
      <vt:lpstr>PowerPoint Presentation</vt:lpstr>
      <vt:lpstr>KẾT LUẬN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VẾT THƯƠNG MẠCH MÁU</dc:title>
  <dc:creator>Microsoft</dc:creator>
  <cp:lastModifiedBy>Microsoft</cp:lastModifiedBy>
  <cp:revision>68</cp:revision>
  <dcterms:created xsi:type="dcterms:W3CDTF">2018-09-18T09:46:24Z</dcterms:created>
  <dcterms:modified xsi:type="dcterms:W3CDTF">2019-01-21T03:21:44Z</dcterms:modified>
</cp:coreProperties>
</file>

<file path=docProps/thumbnail.jpeg>
</file>